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939" r:id="rId2"/>
    <p:sldId id="1052" r:id="rId3"/>
    <p:sldId id="1030" r:id="rId4"/>
    <p:sldId id="1045" r:id="rId5"/>
    <p:sldId id="1046" r:id="rId6"/>
    <p:sldId id="1047" r:id="rId7"/>
    <p:sldId id="1048" r:id="rId8"/>
    <p:sldId id="1049" r:id="rId9"/>
    <p:sldId id="1050" r:id="rId10"/>
    <p:sldId id="1051" r:id="rId11"/>
    <p:sldId id="1044" r:id="rId12"/>
    <p:sldId id="1014"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Noto Sans Symbols" panose="020B0604020202020204" charset="0"/>
      <p:regular r:id="rId19"/>
      <p:bold r:id="rId20"/>
      <p:italic r:id="rId21"/>
      <p:boldItalic r:id="rId22"/>
    </p:embeddedFont>
    <p:embeddedFont>
      <p:font typeface="Public Sans"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124" d="100"/>
          <a:sy n="124" d="100"/>
        </p:scale>
        <p:origin x="538" y="82"/>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06249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59492" y="2111023"/>
            <a:ext cx="3691185" cy="1824604"/>
          </a:xfrm>
        </p:spPr>
        <p:txBody>
          <a:bodyPr/>
          <a:lstStyle/>
          <a:p>
            <a:r>
              <a:rPr lang="en-IN" sz="2800" b="1" spc="-7" baseline="1984" dirty="0">
                <a:latin typeface="Arial"/>
                <a:cs typeface="Arial"/>
              </a:rPr>
              <a:t>ELECTRO</a:t>
            </a:r>
            <a:r>
              <a:rPr lang="en-IN" sz="2800" b="1" spc="-5" baseline="1984" dirty="0">
                <a:latin typeface="Arial"/>
                <a:cs typeface="Arial"/>
              </a:rPr>
              <a:t>N</a:t>
            </a:r>
            <a:r>
              <a:rPr lang="en-IN" sz="2800" b="1" spc="-7" baseline="1984" dirty="0">
                <a:latin typeface="Arial"/>
                <a:cs typeface="Arial"/>
              </a:rPr>
              <a:t>IC</a:t>
            </a:r>
            <a:r>
              <a:rPr lang="en-IN" sz="2800" b="1" spc="-60" baseline="1984" dirty="0">
                <a:latin typeface="Arial"/>
                <a:cs typeface="Arial"/>
              </a:rPr>
              <a:t> </a:t>
            </a:r>
            <a:r>
              <a:rPr lang="en-IN" sz="2800" b="1" spc="-7" baseline="1984" dirty="0">
                <a:latin typeface="Arial"/>
                <a:cs typeface="Arial"/>
              </a:rPr>
              <a:t>COMMERCE</a:t>
            </a:r>
            <a:r>
              <a:rPr lang="en-IN" sz="2800" b="1" spc="-127" baseline="1984" dirty="0">
                <a:latin typeface="Arial"/>
                <a:cs typeface="Arial"/>
              </a:rPr>
              <a:t> </a:t>
            </a:r>
            <a:r>
              <a:rPr lang="en-IN" sz="2800" b="1" spc="-7" baseline="1984" dirty="0">
                <a:latin typeface="Arial"/>
                <a:cs typeface="Arial"/>
              </a:rPr>
              <a:t>WEBSITE</a:t>
            </a:r>
            <a:endParaRPr lang="en-IN" sz="2800" baseline="1984" dirty="0">
              <a:latin typeface="Arial"/>
              <a:cs typeface="Arial"/>
            </a:endParaRPr>
          </a:p>
          <a:p>
            <a:r>
              <a:rPr lang="en-US" sz="2800" dirty="0"/>
              <a:t>                                           </a:t>
            </a:r>
          </a:p>
          <a:p>
            <a:r>
              <a:rPr lang="en-US" sz="2800" dirty="0"/>
              <a:t>         </a:t>
            </a:r>
          </a:p>
          <a:p>
            <a:r>
              <a:rPr lang="en-US" sz="1800" dirty="0"/>
              <a:t>TASK-1  </a:t>
            </a:r>
            <a:r>
              <a:rPr lang="en-US" sz="2800" dirty="0"/>
              <a:t>          </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State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a:extLst>
              <a:ext uri="{FF2B5EF4-FFF2-40B4-BE49-F238E27FC236}">
                <a16:creationId xmlns:a16="http://schemas.microsoft.com/office/drawing/2014/main" id="{79EFFF9E-4788-1A85-7377-3E27171C4FD6}"/>
              </a:ext>
            </a:extLst>
          </p:cNvPr>
          <p:cNvPicPr>
            <a:picLocks noChangeAspect="1"/>
          </p:cNvPicPr>
          <p:nvPr/>
        </p:nvPicPr>
        <p:blipFill>
          <a:blip r:embed="rId2"/>
          <a:stretch>
            <a:fillRect/>
          </a:stretch>
        </p:blipFill>
        <p:spPr>
          <a:xfrm>
            <a:off x="11614" y="1059736"/>
            <a:ext cx="4707142" cy="3760619"/>
          </a:xfrm>
          <a:prstGeom prst="rect">
            <a:avLst/>
          </a:prstGeom>
        </p:spPr>
      </p:pic>
    </p:spTree>
    <p:extLst>
      <p:ext uri="{BB962C8B-B14F-4D97-AF65-F5344CB8AC3E}">
        <p14:creationId xmlns:p14="http://schemas.microsoft.com/office/powerpoint/2010/main" val="357295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20000"/>
          </a:bodyPr>
          <a:lstStyle/>
          <a:p>
            <a:pPr marL="12700">
              <a:lnSpc>
                <a:spcPct val="100000"/>
              </a:lnSpc>
              <a:spcBef>
                <a:spcPts val="100"/>
              </a:spcBef>
            </a:pPr>
            <a:r>
              <a:rPr lang="en-IN" b="0" dirty="0">
                <a:latin typeface="Times New Roman"/>
                <a:cs typeface="Times New Roman"/>
              </a:rPr>
              <a:t>https://github.com/sreeramgopineni/e-commerce/tree/main</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IN" sz="1400" b="0" i="0" u="none" strike="noStrike" kern="1200" cap="none" spc="0" normalizeH="0" baseline="0" noProof="0" dirty="0">
              <a:ln>
                <a:noFill/>
              </a:ln>
              <a:solidFill>
                <a:srgbClr val="F79646"/>
              </a:solidFill>
              <a:effectLst/>
              <a:uLnTx/>
              <a:uFillTx/>
              <a:latin typeface="Times New Roman"/>
              <a:ea typeface="+mn-ea"/>
              <a:cs typeface="Times New Roman"/>
            </a:endParaRPr>
          </a:p>
        </p:txBody>
      </p:sp>
    </p:spTree>
    <p:extLst>
      <p:ext uri="{BB962C8B-B14F-4D97-AF65-F5344CB8AC3E}">
        <p14:creationId xmlns:p14="http://schemas.microsoft.com/office/powerpoint/2010/main" val="296025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ABAD-D67F-989A-544B-00B8A8B05BC1}"/>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E9E70D9B-6C7E-D490-09E4-112D242214D9}"/>
              </a:ext>
            </a:extLst>
          </p:cNvPr>
          <p:cNvSpPr>
            <a:spLocks noGrp="1"/>
          </p:cNvSpPr>
          <p:nvPr>
            <p:ph type="body" sz="quarter" idx="13"/>
          </p:nvPr>
        </p:nvSpPr>
        <p:spPr/>
        <p:txBody>
          <a:bodyPr/>
          <a:lstStyle/>
          <a:p>
            <a:endParaRPr lang="en-IN" dirty="0"/>
          </a:p>
        </p:txBody>
      </p:sp>
      <p:pic>
        <p:nvPicPr>
          <p:cNvPr id="5" name="Picture 4">
            <a:extLst>
              <a:ext uri="{FF2B5EF4-FFF2-40B4-BE49-F238E27FC236}">
                <a16:creationId xmlns:a16="http://schemas.microsoft.com/office/drawing/2014/main" id="{B8775E4A-C1A8-43CC-46A4-4D25A4D4E5E4}"/>
              </a:ext>
            </a:extLst>
          </p:cNvPr>
          <p:cNvPicPr>
            <a:picLocks noChangeAspect="1"/>
          </p:cNvPicPr>
          <p:nvPr/>
        </p:nvPicPr>
        <p:blipFill>
          <a:blip r:embed="rId2"/>
          <a:stretch>
            <a:fillRect/>
          </a:stretch>
        </p:blipFill>
        <p:spPr>
          <a:xfrm>
            <a:off x="0" y="-28261"/>
            <a:ext cx="9144000" cy="5171761"/>
          </a:xfrm>
          <a:prstGeom prst="rect">
            <a:avLst/>
          </a:prstGeom>
        </p:spPr>
      </p:pic>
    </p:spTree>
    <p:extLst>
      <p:ext uri="{BB962C8B-B14F-4D97-AF65-F5344CB8AC3E}">
        <p14:creationId xmlns:p14="http://schemas.microsoft.com/office/powerpoint/2010/main" val="4191245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1253068"/>
            <a:ext cx="4427290" cy="3079012"/>
          </a:xfrm>
        </p:spPr>
        <p:txBody>
          <a:bodyPr/>
          <a:lstStyle/>
          <a:p>
            <a:r>
              <a:rPr lang="en-US" sz="1800" dirty="0">
                <a:effectLst/>
                <a:latin typeface="Calibri" panose="020F0502020204030204" pitchFamily="34" charset="0"/>
                <a:ea typeface="Times New Roman" panose="02020603050405020304" pitchFamily="18" charset="0"/>
              </a:rPr>
              <a:t>The Software Requirements Specification is designed to document and describe the agreement between the customer and the developer regarding the specification of the software product requested </a:t>
            </a:r>
            <a:r>
              <a:rPr lang="en-US" sz="700" dirty="0">
                <a:effectLst/>
                <a:latin typeface="Calibri" panose="020F0502020204030204" pitchFamily="34" charset="0"/>
                <a:ea typeface="Times New Roman" panose="02020603050405020304" pitchFamily="18" charset="0"/>
              </a:rPr>
              <a:t>.</a:t>
            </a:r>
            <a:endParaRPr lang="en-US" sz="700" dirty="0">
              <a:latin typeface="Calibri" panose="020F0502020204030204" pitchFamily="34"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Its primary purpose is to provide a clear and descriptive “statement of user requirements” that can be used as a reference in further development of the software system. </a:t>
            </a:r>
            <a:endParaRPr lang="en-US" sz="700" dirty="0"/>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835378"/>
            <a:ext cx="4427290" cy="3497312"/>
          </a:xfrm>
        </p:spPr>
        <p:txBody>
          <a:bodyPr/>
          <a:lstStyle/>
          <a:p>
            <a:r>
              <a:rPr lang="en-US" sz="1800" dirty="0">
                <a:effectLst/>
                <a:latin typeface="Calibri" panose="020F0502020204030204" pitchFamily="34" charset="0"/>
                <a:ea typeface="Times New Roman" panose="02020603050405020304" pitchFamily="18" charset="0"/>
              </a:rPr>
              <a:t>This document is broken into a number of sections used to logically separate the software requirements into easily referenced parts. </a:t>
            </a:r>
          </a:p>
          <a:p>
            <a:r>
              <a:rPr lang="en-US" sz="1800" dirty="0">
                <a:effectLst/>
                <a:latin typeface="Calibri" panose="020F0502020204030204" pitchFamily="34" charset="0"/>
                <a:ea typeface="Times New Roman" panose="02020603050405020304" pitchFamily="18" charset="0"/>
              </a:rPr>
              <a:t>This Software Requirements Specification aims to describe the Functionality, External Interfaces, Attributes and Design Constraints imposed on Implementation of the software system described throughout the rest of the document. </a:t>
            </a:r>
            <a:endParaRPr lang="en-US" sz="700" dirty="0"/>
          </a:p>
        </p:txBody>
      </p:sp>
    </p:spTree>
    <p:extLst>
      <p:ext uri="{BB962C8B-B14F-4D97-AF65-F5344CB8AC3E}">
        <p14:creationId xmlns:p14="http://schemas.microsoft.com/office/powerpoint/2010/main" val="333523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p:txBody>
          <a:bodyPr/>
          <a:lstStyle/>
          <a:p>
            <a:r>
              <a:rPr lang="en-US" sz="1800" dirty="0">
                <a:effectLst/>
                <a:latin typeface="Calibri" panose="020F0502020204030204" pitchFamily="34" charset="0"/>
                <a:ea typeface="Times New Roman" panose="02020603050405020304" pitchFamily="18" charset="0"/>
              </a:rPr>
              <a:t>BECS is an online bookstore website which supports a number of functions for both the consumer and store's management.</a:t>
            </a:r>
          </a:p>
          <a:p>
            <a:r>
              <a:rPr lang="en-US" sz="1800" dirty="0">
                <a:effectLst/>
                <a:latin typeface="Calibri" panose="020F0502020204030204" pitchFamily="34" charset="0"/>
                <a:ea typeface="Times New Roman" panose="02020603050405020304" pitchFamily="18" charset="0"/>
              </a:rPr>
              <a:t>The website must be available to anyone using the Computer Science Department’s provided computer resources in the MSU Engineering Building and as such must work correctly in both Internet Explorer and Mozilla Firefox.</a:t>
            </a:r>
            <a:endParaRPr lang="en-IN" dirty="0"/>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9818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307C24-AB65-C78C-3ECD-0D340D9E8931}"/>
              </a:ext>
            </a:extLst>
          </p:cNvPr>
          <p:cNvSpPr>
            <a:spLocks noGrp="1"/>
          </p:cNvSpPr>
          <p:nvPr>
            <p:ph type="body" idx="1"/>
          </p:nvPr>
        </p:nvSpPr>
        <p:spPr>
          <a:xfrm>
            <a:off x="451556" y="857955"/>
            <a:ext cx="3521868" cy="3488267"/>
          </a:xfrm>
        </p:spPr>
        <p:txBody>
          <a:bodyPr/>
          <a:lstStyle/>
          <a:p>
            <a:r>
              <a:rPr lang="en-IN" sz="2400" dirty="0"/>
              <a:t>1. Restrictions </a:t>
            </a:r>
          </a:p>
          <a:p>
            <a:r>
              <a:rPr lang="en-IN" sz="2400" dirty="0"/>
              <a:t>2. Data Structure</a:t>
            </a:r>
          </a:p>
          <a:p>
            <a:r>
              <a:rPr lang="en-IN" sz="2400" dirty="0"/>
              <a:t>3. System</a:t>
            </a:r>
          </a:p>
          <a:p>
            <a:endParaRPr lang="en-IN" dirty="0"/>
          </a:p>
        </p:txBody>
      </p:sp>
      <p:sp>
        <p:nvSpPr>
          <p:cNvPr id="4" name="Title 3">
            <a:extLst>
              <a:ext uri="{FF2B5EF4-FFF2-40B4-BE49-F238E27FC236}">
                <a16:creationId xmlns:a16="http://schemas.microsoft.com/office/drawing/2014/main" id="{55AF6501-D9A4-4447-E408-1EC311ED4980}"/>
              </a:ext>
            </a:extLst>
          </p:cNvPr>
          <p:cNvSpPr>
            <a:spLocks noGrp="1"/>
          </p:cNvSpPr>
          <p:nvPr>
            <p:ph type="title"/>
          </p:nvPr>
        </p:nvSpPr>
        <p:spPr>
          <a:xfrm>
            <a:off x="135731" y="202405"/>
            <a:ext cx="7886700" cy="1140973"/>
          </a:xfrm>
        </p:spPr>
        <p:txBody>
          <a:bodyPr>
            <a:normAutofit/>
          </a:bodyPr>
          <a:lstStyle/>
          <a:p>
            <a:r>
              <a:rPr lang="en-IN" sz="1800" dirty="0"/>
              <a:t>Specific Requirements</a:t>
            </a:r>
          </a:p>
        </p:txBody>
      </p:sp>
    </p:spTree>
    <p:extLst>
      <p:ext uri="{BB962C8B-B14F-4D97-AF65-F5344CB8AC3E}">
        <p14:creationId xmlns:p14="http://schemas.microsoft.com/office/powerpoint/2010/main" val="41105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Use Case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a:extLst>
              <a:ext uri="{FF2B5EF4-FFF2-40B4-BE49-F238E27FC236}">
                <a16:creationId xmlns:a16="http://schemas.microsoft.com/office/drawing/2014/main" id="{401A515C-1ED2-2B57-04EA-E5C85A90CEF5}"/>
              </a:ext>
            </a:extLst>
          </p:cNvPr>
          <p:cNvPicPr>
            <a:picLocks noChangeAspect="1"/>
          </p:cNvPicPr>
          <p:nvPr/>
        </p:nvPicPr>
        <p:blipFill>
          <a:blip r:embed="rId2"/>
          <a:stretch>
            <a:fillRect/>
          </a:stretch>
        </p:blipFill>
        <p:spPr>
          <a:xfrm>
            <a:off x="12214" y="1099644"/>
            <a:ext cx="4660728" cy="3494934"/>
          </a:xfrm>
          <a:prstGeom prst="rect">
            <a:avLst/>
          </a:prstGeom>
        </p:spPr>
      </p:pic>
    </p:spTree>
    <p:extLst>
      <p:ext uri="{BB962C8B-B14F-4D97-AF65-F5344CB8AC3E}">
        <p14:creationId xmlns:p14="http://schemas.microsoft.com/office/powerpoint/2010/main" val="1170297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Class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a:extLst>
              <a:ext uri="{FF2B5EF4-FFF2-40B4-BE49-F238E27FC236}">
                <a16:creationId xmlns:a16="http://schemas.microsoft.com/office/drawing/2014/main" id="{7ABBED9F-7AF1-5E1A-3A5A-0C3AB0E73D88}"/>
              </a:ext>
            </a:extLst>
          </p:cNvPr>
          <p:cNvPicPr>
            <a:picLocks noChangeAspect="1"/>
          </p:cNvPicPr>
          <p:nvPr/>
        </p:nvPicPr>
        <p:blipFill>
          <a:blip r:embed="rId2"/>
          <a:stretch>
            <a:fillRect/>
          </a:stretch>
        </p:blipFill>
        <p:spPr>
          <a:xfrm>
            <a:off x="135730" y="1099644"/>
            <a:ext cx="4436269" cy="3841451"/>
          </a:xfrm>
          <a:prstGeom prst="rect">
            <a:avLst/>
          </a:prstGeom>
        </p:spPr>
      </p:pic>
    </p:spTree>
    <p:extLst>
      <p:ext uri="{BB962C8B-B14F-4D97-AF65-F5344CB8AC3E}">
        <p14:creationId xmlns:p14="http://schemas.microsoft.com/office/powerpoint/2010/main" val="284340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Sequence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a:extLst>
              <a:ext uri="{FF2B5EF4-FFF2-40B4-BE49-F238E27FC236}">
                <a16:creationId xmlns:a16="http://schemas.microsoft.com/office/drawing/2014/main" id="{E50E9DFC-0E76-C729-2E48-9A849C5E6EB5}"/>
              </a:ext>
            </a:extLst>
          </p:cNvPr>
          <p:cNvPicPr>
            <a:picLocks noChangeAspect="1"/>
          </p:cNvPicPr>
          <p:nvPr/>
        </p:nvPicPr>
        <p:blipFill>
          <a:blip r:embed="rId2"/>
          <a:stretch>
            <a:fillRect/>
          </a:stretch>
        </p:blipFill>
        <p:spPr>
          <a:xfrm>
            <a:off x="135731" y="1099644"/>
            <a:ext cx="4474778" cy="3841451"/>
          </a:xfrm>
          <a:prstGeom prst="rect">
            <a:avLst/>
          </a:prstGeom>
        </p:spPr>
      </p:pic>
    </p:spTree>
    <p:extLst>
      <p:ext uri="{BB962C8B-B14F-4D97-AF65-F5344CB8AC3E}">
        <p14:creationId xmlns:p14="http://schemas.microsoft.com/office/powerpoint/2010/main" val="22403394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18370</TotalTime>
  <Words>221</Words>
  <Application>Microsoft Office PowerPoint</Application>
  <PresentationFormat>On-screen Show (16:9)</PresentationFormat>
  <Paragraphs>27</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Public Sans</vt:lpstr>
      <vt:lpstr>Noto Sans Symbols</vt:lpstr>
      <vt:lpstr>arial</vt:lpstr>
      <vt:lpstr>arial</vt:lpstr>
      <vt:lpstr>Calibri</vt:lpstr>
      <vt:lpstr>Wingdings</vt:lpstr>
      <vt:lpstr>Times New Roman</vt:lpstr>
      <vt:lpstr>Simple Light</vt:lpstr>
      <vt:lpstr>PowerPoint Presentation</vt:lpstr>
      <vt:lpstr>PowerPoint Presentation</vt:lpstr>
      <vt:lpstr>INTRODUCTION</vt:lpstr>
      <vt:lpstr>PowerPoint Presentation</vt:lpstr>
      <vt:lpstr>The Overall Description </vt:lpstr>
      <vt:lpstr>Specific Requirements</vt:lpstr>
      <vt:lpstr>Modeling Requirements</vt:lpstr>
      <vt:lpstr>Modeling Requirements</vt:lpstr>
      <vt:lpstr>Modeling Requirements</vt:lpstr>
      <vt:lpstr>Modeling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sai rakesh</cp:lastModifiedBy>
  <cp:revision>2387</cp:revision>
  <dcterms:created xsi:type="dcterms:W3CDTF">2020-08-13T11:21:46Z</dcterms:created>
  <dcterms:modified xsi:type="dcterms:W3CDTF">2023-03-05T13:08:16Z</dcterms:modified>
</cp:coreProperties>
</file>